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5" r:id="rId8"/>
    <p:sldId id="262" r:id="rId9"/>
    <p:sldId id="263" r:id="rId10"/>
    <p:sldId id="264" r:id="rId11"/>
    <p:sldId id="267" r:id="rId12"/>
    <p:sldId id="275" r:id="rId13"/>
    <p:sldId id="276" r:id="rId14"/>
    <p:sldId id="277" r:id="rId15"/>
    <p:sldId id="273" r:id="rId16"/>
    <p:sldId id="268" r:id="rId17"/>
    <p:sldId id="269" r:id="rId18"/>
    <p:sldId id="274" r:id="rId19"/>
    <p:sldId id="270" r:id="rId20"/>
    <p:sldId id="27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5B-448B-B1B5-A389B7CE5F82}"/>
            </c:ext>
          </c:extLst>
        </c:ser>
        <c:dLbls/>
        <c:shape val="box"/>
        <c:axId val="82353536"/>
        <c:axId val="82367616"/>
        <c:axId val="0"/>
      </c:bar3DChart>
      <c:catAx>
        <c:axId val="82353536"/>
        <c:scaling>
          <c:orientation val="minMax"/>
        </c:scaling>
        <c:axPos val="b"/>
        <c:numFmt formatCode="General" sourceLinked="0"/>
        <c:tickLblPos val="nextTo"/>
        <c:crossAx val="82367616"/>
        <c:crosses val="autoZero"/>
        <c:auto val="1"/>
        <c:lblAlgn val="ctr"/>
        <c:lblOffset val="100"/>
      </c:catAx>
      <c:valAx>
        <c:axId val="82367616"/>
        <c:scaling>
          <c:orientation val="minMax"/>
        </c:scaling>
        <c:axPos val="l"/>
        <c:majorGridlines/>
        <c:numFmt formatCode="General" sourceLinked="1"/>
        <c:tickLblPos val="nextTo"/>
        <c:crossAx val="823535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ln>
          <a:solidFill>
            <a:srgbClr val="FF0000"/>
          </a:solidFill>
        </a:ln>
      </c:spPr>
    </c:sideWall>
    <c:backWall>
      <c:spPr>
        <a:ln>
          <a:solidFill>
            <a:srgbClr val="FF0000"/>
          </a:solidFill>
        </a:ln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ВідмІнники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</c:spPr>
          <c:cat>
            <c:strRef>
              <c:f>Лист1!$A$2:$A$8</c:f>
              <c:strCache>
                <c:ptCount val="7"/>
                <c:pt idx="0">
                  <c:v>2 клас</c:v>
                </c:pt>
                <c:pt idx="1">
                  <c:v>3 клас</c:v>
                </c:pt>
                <c:pt idx="2">
                  <c:v>4 клас</c:v>
                </c:pt>
                <c:pt idx="3">
                  <c:v>5 клас</c:v>
                </c:pt>
                <c:pt idx="4">
                  <c:v>6 клас</c:v>
                </c:pt>
                <c:pt idx="5">
                  <c:v>8 клас</c:v>
                </c:pt>
                <c:pt idx="6">
                  <c:v>9 клас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hape val="cone"/>
          <c:extLst xmlns:c16r2="http://schemas.microsoft.com/office/drawing/2015/06/chart">
            <c:ext xmlns:c16="http://schemas.microsoft.com/office/drawing/2014/chart" uri="{C3380CC4-5D6E-409C-BE32-E72D297353CC}">
              <c16:uniqueId val="{00000000-4612-4FA3-B7E8-1F056DB14E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 та високий рівні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 клас</c:v>
                </c:pt>
                <c:pt idx="1">
                  <c:v>3 клас</c:v>
                </c:pt>
                <c:pt idx="2">
                  <c:v>4 клас</c:v>
                </c:pt>
                <c:pt idx="3">
                  <c:v>5 клас</c:v>
                </c:pt>
                <c:pt idx="4">
                  <c:v>6 клас</c:v>
                </c:pt>
                <c:pt idx="5">
                  <c:v>8 клас</c:v>
                </c:pt>
                <c:pt idx="6">
                  <c:v>9 клас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12-4FA3-B7E8-1F056DB14E48}"/>
            </c:ext>
          </c:extLst>
        </c:ser>
        <c:dLbls/>
        <c:shape val="cylinder"/>
        <c:axId val="83732736"/>
        <c:axId val="83746816"/>
        <c:axId val="67687296"/>
      </c:bar3DChart>
      <c:catAx>
        <c:axId val="83732736"/>
        <c:scaling>
          <c:orientation val="minMax"/>
        </c:scaling>
        <c:axPos val="b"/>
        <c:numFmt formatCode="General" sourceLinked="0"/>
        <c:tickLblPos val="nextTo"/>
        <c:crossAx val="83746816"/>
        <c:crosses val="autoZero"/>
        <c:auto val="1"/>
        <c:lblAlgn val="ctr"/>
        <c:lblOffset val="100"/>
      </c:catAx>
      <c:valAx>
        <c:axId val="83746816"/>
        <c:scaling>
          <c:orientation val="minMax"/>
        </c:scaling>
        <c:axPos val="l"/>
        <c:majorGridlines/>
        <c:numFmt formatCode="General" sourceLinked="1"/>
        <c:tickLblPos val="nextTo"/>
        <c:crossAx val="83732736"/>
        <c:crosses val="autoZero"/>
        <c:crossBetween val="between"/>
      </c:valAx>
      <c:serAx>
        <c:axId val="67687296"/>
        <c:scaling>
          <c:orientation val="minMax"/>
        </c:scaling>
        <c:axPos val="b"/>
        <c:tickLblPos val="nextTo"/>
        <c:spPr>
          <a:solidFill>
            <a:srgbClr val="7030A0"/>
          </a:solidFill>
        </c:spPr>
        <c:crossAx val="83746816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97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35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3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6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0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7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41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67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7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49171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58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D026512-E663-460D-BC51-EF0B0EC7E25D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17DB8544-3943-44B0-B9F9-B49616A86D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287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br>
              <a:rPr lang="uk-UA" sz="5400" b="1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uk-UA" sz="5400" b="1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uk-UA" sz="5400" b="1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uk-UA" sz="5400" b="1" dirty="0" smtClean="0">
                <a:solidFill>
                  <a:schemeClr val="accent1"/>
                </a:solidFill>
                <a:latin typeface="AA Clobberin Time Smooth" panose="020B0500000000000000" pitchFamily="34" charset="-52"/>
              </a:rPr>
              <a:t>Аналіз </a:t>
            </a:r>
            <a: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  <a:t/>
            </a:r>
            <a:b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</a:br>
            <a: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  <a:t>навчально-виховної роботи школи </a:t>
            </a:r>
            <a:b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</a:br>
            <a: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  <a:t>за </a:t>
            </a:r>
            <a:r>
              <a:rPr lang="uk-UA" sz="5400" b="1" dirty="0" smtClean="0">
                <a:solidFill>
                  <a:schemeClr val="accent1"/>
                </a:solidFill>
                <a:latin typeface="AA Clobberin Time Smooth" panose="020B0500000000000000" pitchFamily="34" charset="-52"/>
              </a:rPr>
              <a:t>2018-2019 </a:t>
            </a:r>
            <a:r>
              <a:rPr lang="uk-UA" sz="5400" b="1" dirty="0" err="1">
                <a:solidFill>
                  <a:schemeClr val="accent1"/>
                </a:solidFill>
                <a:latin typeface="AA Clobberin Time Smooth" panose="020B0500000000000000" pitchFamily="34" charset="-52"/>
              </a:rPr>
              <a:t>н.р</a:t>
            </a:r>
            <a:r>
              <a:rPr lang="uk-UA" sz="5400" b="1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  <a:t>.</a:t>
            </a:r>
            <a:r>
              <a:rPr lang="ru-RU" sz="5400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  <a:t/>
            </a:r>
            <a:br>
              <a:rPr lang="ru-RU" sz="5400" dirty="0">
                <a:solidFill>
                  <a:schemeClr val="accent1"/>
                </a:solidFill>
                <a:latin typeface="AA Clobberin Time Smooth" panose="020B0500000000000000" pitchFamily="34" charset="-52"/>
              </a:rPr>
            </a:br>
            <a:endParaRPr lang="ru-RU" sz="5400" dirty="0">
              <a:latin typeface="AA Clobberin Time Smooth" panose="020B0500000000000000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402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1484563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326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rgbClr val="FFC000"/>
                </a:solidFill>
                <a:latin typeface="AA Clobberin Time Smooth" panose="020B0500000000000000" pitchFamily="34" charset="-52"/>
              </a:rPr>
              <a:t>Участь в міських та Всеукраїнських предметних олімпіадах та творчих конкурсах</a:t>
            </a:r>
            <a:endParaRPr lang="ru-RU" sz="6000" dirty="0">
              <a:solidFill>
                <a:srgbClr val="FFC000"/>
              </a:solidFill>
              <a:latin typeface="AA Clobberin Time Smooth" panose="020B0500000000000000" pitchFamily="34" charset="-52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55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Молодша ланка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Учні </a:t>
            </a:r>
            <a:r>
              <a:rPr lang="uk-UA" sz="2400" dirty="0" smtClean="0">
                <a:solidFill>
                  <a:srgbClr val="FFFF00"/>
                </a:solidFill>
              </a:rPr>
              <a:t>3 класу </a:t>
            </a:r>
            <a:r>
              <a:rPr lang="uk-UA" sz="2400" dirty="0" err="1" smtClean="0"/>
              <a:t>Жернакова</a:t>
            </a:r>
            <a:r>
              <a:rPr lang="uk-UA" sz="2400" dirty="0" smtClean="0"/>
              <a:t> Сніжана та </a:t>
            </a:r>
            <a:r>
              <a:rPr lang="uk-UA" sz="2400" dirty="0" err="1" smtClean="0"/>
              <a:t>Говейна</a:t>
            </a:r>
            <a:r>
              <a:rPr lang="uk-UA" sz="2400" dirty="0" smtClean="0"/>
              <a:t> Олександра прийняли участь в інтегрованій олімпіаді з трудового навчання і малювання «Цікава математика»;</a:t>
            </a:r>
          </a:p>
          <a:p>
            <a:r>
              <a:rPr lang="uk-UA" sz="2400" dirty="0" smtClean="0"/>
              <a:t>Учениця </a:t>
            </a:r>
            <a:r>
              <a:rPr lang="uk-UA" sz="2400" dirty="0" smtClean="0">
                <a:solidFill>
                  <a:srgbClr val="FFFF00"/>
                </a:solidFill>
              </a:rPr>
              <a:t>4 класу </a:t>
            </a:r>
            <a:r>
              <a:rPr lang="uk-UA" sz="2400" dirty="0" smtClean="0"/>
              <a:t>Онищенко </a:t>
            </a:r>
            <a:r>
              <a:rPr lang="uk-UA" sz="2400" dirty="0" err="1" smtClean="0"/>
              <a:t>Дар»я</a:t>
            </a:r>
            <a:r>
              <a:rPr lang="uk-UA" sz="2400" dirty="0" smtClean="0"/>
              <a:t>  - міська олімпіада з української мови;</a:t>
            </a:r>
          </a:p>
          <a:p>
            <a:r>
              <a:rPr lang="uk-UA" sz="2400" dirty="0" smtClean="0"/>
              <a:t>Учень </a:t>
            </a:r>
            <a:r>
              <a:rPr lang="uk-UA" sz="2400" dirty="0" smtClean="0">
                <a:solidFill>
                  <a:srgbClr val="FFFF00"/>
                </a:solidFill>
              </a:rPr>
              <a:t>4 класу </a:t>
            </a:r>
            <a:r>
              <a:rPr lang="uk-UA" sz="2400" dirty="0" err="1" smtClean="0"/>
              <a:t>Романовський</a:t>
            </a:r>
            <a:r>
              <a:rPr lang="uk-UA" sz="2400" dirty="0" smtClean="0"/>
              <a:t> Ілля – міська олімпіада з математики;</a:t>
            </a:r>
          </a:p>
          <a:p>
            <a:r>
              <a:rPr lang="uk-UA" sz="2400" dirty="0" smtClean="0"/>
              <a:t>Учні </a:t>
            </a:r>
            <a:r>
              <a:rPr lang="uk-UA" sz="2400" dirty="0" smtClean="0">
                <a:solidFill>
                  <a:srgbClr val="FFFF00"/>
                </a:solidFill>
              </a:rPr>
              <a:t>4 класу </a:t>
            </a:r>
            <a:r>
              <a:rPr lang="uk-UA" sz="2400" dirty="0" smtClean="0"/>
              <a:t>– учасники Всеукраїнської олімпіади від інтернет-проекту «</a:t>
            </a:r>
            <a:r>
              <a:rPr lang="uk-UA" sz="2400" dirty="0" err="1" smtClean="0"/>
              <a:t>НаУрок</a:t>
            </a:r>
            <a:r>
              <a:rPr lang="uk-UA" sz="2400" dirty="0" smtClean="0"/>
              <a:t>» «Правила дорожнього руху: «Безпечна дорога до школи» під керівництвом Дементьєвої М.О.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47965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Середня </a:t>
            </a:r>
            <a:r>
              <a:rPr lang="uk-UA" dirty="0" smtClean="0">
                <a:solidFill>
                  <a:srgbClr val="FFFF00"/>
                </a:solidFill>
              </a:rPr>
              <a:t>ланка</a:t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Міські олімпіади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Учень</a:t>
            </a:r>
            <a:r>
              <a:rPr lang="uk-UA" dirty="0" smtClean="0">
                <a:solidFill>
                  <a:srgbClr val="FFFF00"/>
                </a:solidFill>
              </a:rPr>
              <a:t> 9 класу </a:t>
            </a:r>
            <a:r>
              <a:rPr lang="uk-UA" dirty="0" smtClean="0"/>
              <a:t>Малишко Микола – 8 місце в олімпіаді з російської мови, участь в конкурсі ім. </a:t>
            </a:r>
            <a:r>
              <a:rPr lang="uk-UA" dirty="0" err="1" smtClean="0"/>
              <a:t>П.Яцика</a:t>
            </a:r>
            <a:r>
              <a:rPr lang="uk-UA" dirty="0" smtClean="0"/>
              <a:t>, олімпіаді з математики, 6 місце в олімпіаді з хімії;</a:t>
            </a:r>
          </a:p>
          <a:p>
            <a:r>
              <a:rPr lang="uk-UA" dirty="0" smtClean="0"/>
              <a:t>Учениця </a:t>
            </a:r>
            <a:r>
              <a:rPr lang="uk-UA" dirty="0" smtClean="0">
                <a:solidFill>
                  <a:srgbClr val="FFFF00"/>
                </a:solidFill>
              </a:rPr>
              <a:t>8 класу </a:t>
            </a:r>
            <a:r>
              <a:rPr lang="uk-UA" dirty="0" err="1" smtClean="0"/>
              <a:t>Ліхван</a:t>
            </a:r>
            <a:r>
              <a:rPr lang="uk-UA" dirty="0" smtClean="0"/>
              <a:t> Марія – 6 місце в олімпіаді з російської мови, участь в конкурсі ім. </a:t>
            </a:r>
            <a:r>
              <a:rPr lang="uk-UA" dirty="0" err="1" smtClean="0"/>
              <a:t>П.Яцика</a:t>
            </a:r>
            <a:r>
              <a:rPr lang="uk-UA" dirty="0" smtClean="0"/>
              <a:t> та в олімпіаді з української мови;</a:t>
            </a:r>
          </a:p>
          <a:p>
            <a:r>
              <a:rPr lang="uk-UA" dirty="0" smtClean="0"/>
              <a:t>Учень </a:t>
            </a:r>
            <a:r>
              <a:rPr lang="uk-UA" dirty="0" smtClean="0">
                <a:solidFill>
                  <a:srgbClr val="FFFF00"/>
                </a:solidFill>
              </a:rPr>
              <a:t>9 класу </a:t>
            </a:r>
            <a:r>
              <a:rPr lang="uk-UA" dirty="0" smtClean="0"/>
              <a:t>Волков Дмитро – 13 місце в олімпіаді з української мови;</a:t>
            </a:r>
          </a:p>
          <a:p>
            <a:r>
              <a:rPr lang="uk-UA" dirty="0" smtClean="0"/>
              <a:t>Учень </a:t>
            </a:r>
            <a:r>
              <a:rPr lang="uk-UA" dirty="0" smtClean="0">
                <a:solidFill>
                  <a:srgbClr val="FFFF00"/>
                </a:solidFill>
              </a:rPr>
              <a:t>5 класу </a:t>
            </a:r>
            <a:r>
              <a:rPr lang="uk-UA" dirty="0" err="1" smtClean="0"/>
              <a:t>Говейний</a:t>
            </a:r>
            <a:r>
              <a:rPr lang="uk-UA" dirty="0" smtClean="0"/>
              <a:t> Ярослав – участь в конкурсі ім. </a:t>
            </a:r>
            <a:r>
              <a:rPr lang="uk-UA" dirty="0" err="1" smtClean="0"/>
              <a:t>П.Яцика</a:t>
            </a:r>
            <a:r>
              <a:rPr lang="uk-UA" dirty="0" smtClean="0"/>
              <a:t>;</a:t>
            </a:r>
          </a:p>
          <a:p>
            <a:r>
              <a:rPr lang="uk-UA" dirty="0" smtClean="0"/>
              <a:t>Учениця </a:t>
            </a:r>
            <a:r>
              <a:rPr lang="uk-UA" dirty="0" smtClean="0">
                <a:solidFill>
                  <a:srgbClr val="FFFF00"/>
                </a:solidFill>
              </a:rPr>
              <a:t>6 класу </a:t>
            </a:r>
            <a:r>
              <a:rPr lang="uk-UA" dirty="0" smtClean="0"/>
              <a:t>Москаленко Поліна – 9 місце в конкурсі ім. </a:t>
            </a:r>
            <a:r>
              <a:rPr lang="uk-UA" dirty="0" err="1" smtClean="0"/>
              <a:t>П.Яцика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739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 Всеукраїнські </a:t>
            </a:r>
            <a:r>
              <a:rPr lang="uk-UA" dirty="0" err="1" smtClean="0">
                <a:solidFill>
                  <a:srgbClr val="FFFF00"/>
                </a:solidFill>
              </a:rPr>
              <a:t>інтернет-олімпіади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Конкурс </a:t>
            </a:r>
            <a:r>
              <a:rPr lang="uk-UA" sz="2000" dirty="0" err="1" smtClean="0"/>
              <a:t>“Фінансова</a:t>
            </a:r>
            <a:r>
              <a:rPr lang="uk-UA" sz="2000" dirty="0" smtClean="0"/>
              <a:t> </a:t>
            </a:r>
            <a:r>
              <a:rPr lang="uk-UA" sz="2000" dirty="0" err="1" smtClean="0"/>
              <a:t>грамотність”</a:t>
            </a:r>
            <a:r>
              <a:rPr lang="uk-UA" sz="2000" dirty="0" smtClean="0"/>
              <a:t> – учні 9 класу під керівництвом </a:t>
            </a:r>
            <a:r>
              <a:rPr lang="uk-UA" sz="2000" dirty="0" err="1" smtClean="0"/>
              <a:t>Пироговської</a:t>
            </a:r>
            <a:r>
              <a:rPr lang="uk-UA" sz="2000" dirty="0" smtClean="0"/>
              <a:t> Г.М.</a:t>
            </a:r>
          </a:p>
          <a:p>
            <a:r>
              <a:rPr lang="uk-UA" sz="2000" dirty="0" smtClean="0"/>
              <a:t>Конкурс </a:t>
            </a:r>
            <a:r>
              <a:rPr lang="uk-UA" sz="2000" dirty="0" err="1" smtClean="0"/>
              <a:t>“Безпечний</a:t>
            </a:r>
            <a:r>
              <a:rPr lang="uk-UA" sz="2000" dirty="0" smtClean="0"/>
              <a:t> </a:t>
            </a:r>
            <a:r>
              <a:rPr lang="uk-UA" sz="2000" dirty="0" err="1" smtClean="0"/>
              <a:t>інтернет”</a:t>
            </a:r>
            <a:r>
              <a:rPr lang="uk-UA" sz="2000" dirty="0" smtClean="0"/>
              <a:t> – учні 8-9 класів </a:t>
            </a:r>
            <a:r>
              <a:rPr lang="uk-UA" sz="2000" dirty="0" smtClean="0"/>
              <a:t>під керівництвом </a:t>
            </a:r>
            <a:r>
              <a:rPr lang="uk-UA" sz="2000" dirty="0" err="1" smtClean="0"/>
              <a:t>Пироговської</a:t>
            </a:r>
            <a:r>
              <a:rPr lang="uk-UA" sz="2000" dirty="0" smtClean="0"/>
              <a:t> Г.М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З інформатики – учні 8 класу</a:t>
            </a:r>
          </a:p>
          <a:p>
            <a:r>
              <a:rPr lang="uk-UA" sz="2000" dirty="0" smtClean="0"/>
              <a:t>З географії – учні 6 класу</a:t>
            </a:r>
          </a:p>
          <a:p>
            <a:r>
              <a:rPr lang="uk-UA" sz="2000" dirty="0" smtClean="0"/>
              <a:t>З історії – учні 5-6 класів</a:t>
            </a:r>
          </a:p>
          <a:p>
            <a:r>
              <a:rPr lang="uk-UA" sz="2000" dirty="0" smtClean="0"/>
              <a:t>З української мови (</a:t>
            </a:r>
            <a:r>
              <a:rPr lang="uk-UA" sz="2000" dirty="0" err="1" smtClean="0"/>
              <a:t>“Всеосвіта”</a:t>
            </a:r>
            <a:r>
              <a:rPr lang="uk-UA" sz="2000" dirty="0" smtClean="0"/>
              <a:t>, </a:t>
            </a:r>
            <a:r>
              <a:rPr lang="uk-UA" sz="2000" dirty="0" err="1" smtClean="0"/>
              <a:t>“Наурок”</a:t>
            </a:r>
            <a:r>
              <a:rPr lang="uk-UA" sz="2000" dirty="0" smtClean="0"/>
              <a:t>) – учні 9 класу</a:t>
            </a:r>
          </a:p>
          <a:p>
            <a:r>
              <a:rPr lang="uk-UA" sz="2000" dirty="0" smtClean="0"/>
              <a:t>Із зарубіжної літератури – учні 5, 6, 8, 9 класів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C000"/>
                </a:solidFill>
                <a:latin typeface="AA Clobberin Time Smooth" panose="020B0500000000000000" pitchFamily="34" charset="-52"/>
              </a:rPr>
              <a:t>Виховна робота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12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  <a:latin typeface="American Captain" pitchFamily="2" charset="0"/>
              </a:rPr>
              <a:t>Міські конкурси</a:t>
            </a:r>
            <a:endParaRPr lang="ru-RU" dirty="0">
              <a:solidFill>
                <a:srgbClr val="FFFF00"/>
              </a:solidFill>
              <a:latin typeface="American Captain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uk-UA" dirty="0" smtClean="0">
                <a:solidFill>
                  <a:srgbClr val="FFFF00"/>
                </a:solidFill>
              </a:rPr>
              <a:t>Що? Де? Коли?</a:t>
            </a:r>
          </a:p>
          <a:p>
            <a:pPr marL="274320" lvl="1" indent="0">
              <a:buNone/>
            </a:pPr>
            <a:r>
              <a:rPr lang="uk-UA" dirty="0" err="1" smtClean="0"/>
              <a:t>Браташ</a:t>
            </a:r>
            <a:r>
              <a:rPr lang="uk-UA" dirty="0" smtClean="0"/>
              <a:t> Олексій, 5 клас;</a:t>
            </a:r>
          </a:p>
          <a:p>
            <a:pPr marL="274320" lvl="1" indent="0">
              <a:buNone/>
            </a:pPr>
            <a:r>
              <a:rPr lang="uk-UA" dirty="0" err="1" smtClean="0"/>
              <a:t>Говейний</a:t>
            </a:r>
            <a:r>
              <a:rPr lang="uk-UA" dirty="0" smtClean="0"/>
              <a:t> Ярослав, 5 клас;</a:t>
            </a:r>
          </a:p>
          <a:p>
            <a:pPr marL="274320" lvl="1" indent="0">
              <a:buNone/>
            </a:pPr>
            <a:r>
              <a:rPr lang="uk-UA" dirty="0" smtClean="0"/>
              <a:t>Глєбова Юлія,5 клас;</a:t>
            </a:r>
          </a:p>
          <a:p>
            <a:pPr marL="274320" lvl="1" indent="0">
              <a:buNone/>
            </a:pPr>
            <a:r>
              <a:rPr lang="uk-UA" dirty="0" smtClean="0"/>
              <a:t>Іванченко Варвара, 5 клас;</a:t>
            </a:r>
          </a:p>
          <a:p>
            <a:pPr marL="274320" lvl="1" indent="0">
              <a:buNone/>
            </a:pPr>
            <a:r>
              <a:rPr lang="uk-UA" dirty="0" err="1" smtClean="0"/>
              <a:t>Жернаков</a:t>
            </a:r>
            <a:r>
              <a:rPr lang="uk-UA" dirty="0" smtClean="0"/>
              <a:t> Денис, 5 клас;</a:t>
            </a:r>
          </a:p>
          <a:p>
            <a:pPr marL="274320" lvl="1" indent="0">
              <a:buNone/>
            </a:pPr>
            <a:r>
              <a:rPr lang="uk-UA" dirty="0" smtClean="0"/>
              <a:t>Воробйов Микола, 5 клас;</a:t>
            </a:r>
          </a:p>
          <a:p>
            <a:pPr marL="274320" lvl="1" indent="0">
              <a:buNone/>
            </a:pPr>
            <a:r>
              <a:rPr lang="uk-UA" dirty="0" smtClean="0"/>
              <a:t>Ванда Антоніна, 8 клас;</a:t>
            </a:r>
          </a:p>
          <a:p>
            <a:pPr marL="274320" lvl="1" indent="0">
              <a:buNone/>
            </a:pPr>
            <a:r>
              <a:rPr lang="uk-UA" dirty="0" err="1" smtClean="0"/>
              <a:t>Волохов</a:t>
            </a:r>
            <a:r>
              <a:rPr lang="uk-UA" dirty="0" smtClean="0"/>
              <a:t> Іван, 8 клас;</a:t>
            </a:r>
          </a:p>
          <a:p>
            <a:pPr marL="274320" lvl="1" indent="0">
              <a:buNone/>
            </a:pPr>
            <a:r>
              <a:rPr lang="uk-UA" dirty="0" err="1" smtClean="0"/>
              <a:t>Загранічний</a:t>
            </a:r>
            <a:r>
              <a:rPr lang="uk-UA" dirty="0" smtClean="0"/>
              <a:t> Ярослав, 8 клас;</a:t>
            </a:r>
          </a:p>
          <a:p>
            <a:pPr marL="274320" lvl="1" indent="0">
              <a:buNone/>
            </a:pPr>
            <a:r>
              <a:rPr lang="uk-UA" dirty="0" err="1" smtClean="0"/>
              <a:t>Ліхван</a:t>
            </a:r>
            <a:r>
              <a:rPr lang="uk-UA" dirty="0" smtClean="0"/>
              <a:t> Марія, 8 клас;</a:t>
            </a:r>
          </a:p>
          <a:p>
            <a:pPr marL="274320" lvl="1" indent="0">
              <a:buNone/>
            </a:pPr>
            <a:r>
              <a:rPr lang="uk-UA" dirty="0" err="1" smtClean="0"/>
              <a:t>Нечет</a:t>
            </a:r>
            <a:r>
              <a:rPr lang="uk-UA" dirty="0" smtClean="0"/>
              <a:t> Олександр, 8 клас;</a:t>
            </a:r>
          </a:p>
          <a:p>
            <a:pPr marL="274320" lvl="1" indent="0">
              <a:buNone/>
            </a:pPr>
            <a:r>
              <a:rPr lang="uk-UA" dirty="0" err="1" smtClean="0"/>
              <a:t>Шевякова</a:t>
            </a:r>
            <a:r>
              <a:rPr lang="uk-UA" dirty="0" smtClean="0"/>
              <a:t> Дарина, </a:t>
            </a:r>
            <a:r>
              <a:rPr lang="uk-UA" smtClean="0"/>
              <a:t>8 клас</a:t>
            </a:r>
            <a:endParaRPr lang="uk-UA" dirty="0" smtClean="0"/>
          </a:p>
          <a:p>
            <a:pPr marL="274320" lvl="1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9286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>
                <a:solidFill>
                  <a:srgbClr val="FFFF00"/>
                </a:solidFill>
                <a:latin typeface="American Captain" pitchFamily="2" charset="0"/>
              </a:rPr>
              <a:t>Також слід відмітити участь учнів школи в міських спортивних заходах;</a:t>
            </a:r>
            <a:br>
              <a:rPr lang="uk-UA" sz="3600" dirty="0">
                <a:solidFill>
                  <a:srgbClr val="FFFF00"/>
                </a:solidFill>
                <a:latin typeface="American Captain" pitchFamily="2" charset="0"/>
              </a:rPr>
            </a:br>
            <a:endParaRPr lang="ru-RU" sz="3600" dirty="0">
              <a:solidFill>
                <a:srgbClr val="FFFF00"/>
              </a:solidFill>
              <a:latin typeface="American Captain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671145"/>
            <a:ext cx="10058400" cy="4363895"/>
          </a:xfrm>
        </p:spPr>
        <p:txBody>
          <a:bodyPr numCol="2">
            <a:normAutofit fontScale="62500" lnSpcReduction="20000"/>
          </a:bodyPr>
          <a:lstStyle/>
          <a:p>
            <a:r>
              <a:rPr lang="uk-UA" dirty="0" smtClean="0"/>
              <a:t>-в змаганнях з </a:t>
            </a:r>
            <a:r>
              <a:rPr lang="uk-UA" dirty="0" smtClean="0">
                <a:solidFill>
                  <a:srgbClr val="FFFF00"/>
                </a:solidFill>
              </a:rPr>
              <a:t>легкої атлетики:</a:t>
            </a:r>
          </a:p>
          <a:p>
            <a:pPr marL="274320" lvl="1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   </a:t>
            </a:r>
            <a:r>
              <a:rPr lang="uk-UA" sz="1800" dirty="0" err="1" smtClean="0"/>
              <a:t>Жернакова</a:t>
            </a:r>
            <a:r>
              <a:rPr lang="uk-UA" sz="1800" dirty="0" smtClean="0"/>
              <a:t> </a:t>
            </a:r>
            <a:r>
              <a:rPr lang="uk-UA" sz="1800" dirty="0"/>
              <a:t>Діана, 6 клас;</a:t>
            </a:r>
          </a:p>
          <a:p>
            <a:pPr marL="548640" lvl="2" indent="0">
              <a:buNone/>
            </a:pPr>
            <a:r>
              <a:rPr lang="uk-UA" sz="1800" dirty="0"/>
              <a:t>Ванда Антоніна, 8 клас;</a:t>
            </a:r>
          </a:p>
          <a:p>
            <a:pPr marL="548640" lvl="2" indent="0">
              <a:buNone/>
            </a:pPr>
            <a:r>
              <a:rPr lang="uk-UA" sz="1800" dirty="0" err="1"/>
              <a:t>Ліхван</a:t>
            </a:r>
            <a:r>
              <a:rPr lang="uk-UA" sz="1800" dirty="0"/>
              <a:t> Марія, 8 клас;</a:t>
            </a:r>
          </a:p>
          <a:p>
            <a:pPr marL="548640" lvl="2" indent="0">
              <a:buNone/>
            </a:pPr>
            <a:r>
              <a:rPr lang="uk-UA" sz="1800" dirty="0" err="1"/>
              <a:t>Нечет</a:t>
            </a:r>
            <a:r>
              <a:rPr lang="uk-UA" sz="1800" dirty="0"/>
              <a:t> Олександр, 8 клас;</a:t>
            </a:r>
          </a:p>
          <a:p>
            <a:pPr marL="548640" lvl="2" indent="0">
              <a:buNone/>
            </a:pPr>
            <a:r>
              <a:rPr lang="uk-UA" sz="1800" dirty="0" err="1"/>
              <a:t>Чернявський</a:t>
            </a:r>
            <a:r>
              <a:rPr lang="uk-UA" sz="1800" dirty="0"/>
              <a:t> Данило, 8 клас;</a:t>
            </a:r>
          </a:p>
          <a:p>
            <a:pPr marL="548640" lvl="2" indent="0">
              <a:buNone/>
            </a:pPr>
            <a:r>
              <a:rPr lang="uk-UA" sz="1800" dirty="0" err="1"/>
              <a:t>Дашко</a:t>
            </a:r>
            <a:r>
              <a:rPr lang="uk-UA" sz="1800" dirty="0"/>
              <a:t> Павло, 8 клас</a:t>
            </a:r>
            <a:endParaRPr lang="uk-UA" sz="1800" dirty="0" smtClean="0">
              <a:solidFill>
                <a:srgbClr val="FFFF00"/>
              </a:solidFill>
            </a:endParaRPr>
          </a:p>
          <a:p>
            <a:pPr marL="274320" lvl="1" indent="0">
              <a:buNone/>
            </a:pPr>
            <a:r>
              <a:rPr lang="uk-UA" sz="1800" dirty="0" smtClean="0">
                <a:solidFill>
                  <a:srgbClr val="FFFF00"/>
                </a:solidFill>
              </a:rPr>
              <a:t>«Нащадки козацької слави»:</a:t>
            </a:r>
          </a:p>
          <a:p>
            <a:pPr marL="274320" lvl="1" indent="0">
              <a:buNone/>
            </a:pPr>
            <a:r>
              <a:rPr lang="uk-UA" sz="1800" dirty="0">
                <a:solidFill>
                  <a:srgbClr val="FFFF00"/>
                </a:solidFill>
              </a:rPr>
              <a:t> </a:t>
            </a:r>
            <a:r>
              <a:rPr lang="uk-UA" sz="1800" dirty="0" smtClean="0">
                <a:solidFill>
                  <a:srgbClr val="FFFF00"/>
                </a:solidFill>
              </a:rPr>
              <a:t>   </a:t>
            </a:r>
            <a:r>
              <a:rPr lang="uk-UA" sz="1800" dirty="0" smtClean="0"/>
              <a:t> </a:t>
            </a:r>
            <a:r>
              <a:rPr lang="uk-UA" sz="1800" dirty="0"/>
              <a:t>Глєбова Юлія, 5 клас;</a:t>
            </a:r>
          </a:p>
          <a:p>
            <a:pPr marL="548640" lvl="2" indent="0">
              <a:buNone/>
            </a:pPr>
            <a:r>
              <a:rPr lang="uk-UA" sz="1800" dirty="0"/>
              <a:t>Воробйов Микола, 5 клас;</a:t>
            </a:r>
          </a:p>
          <a:p>
            <a:pPr marL="548640" lvl="2" indent="0">
              <a:buNone/>
            </a:pPr>
            <a:r>
              <a:rPr lang="uk-UA" sz="1800" dirty="0" err="1"/>
              <a:t>Жернакова</a:t>
            </a:r>
            <a:r>
              <a:rPr lang="uk-UA" sz="1800" dirty="0"/>
              <a:t> Діана, 6 клас;</a:t>
            </a:r>
          </a:p>
          <a:p>
            <a:pPr marL="548640" lvl="2" indent="0">
              <a:buNone/>
            </a:pPr>
            <a:r>
              <a:rPr lang="uk-UA" sz="1800" dirty="0" err="1"/>
              <a:t>Лісанов</a:t>
            </a:r>
            <a:r>
              <a:rPr lang="uk-UA" sz="1800" dirty="0"/>
              <a:t> Роман, 6 клас;</a:t>
            </a:r>
          </a:p>
          <a:p>
            <a:pPr marL="548640" lvl="2" indent="0">
              <a:buNone/>
            </a:pPr>
            <a:r>
              <a:rPr lang="uk-UA" sz="1800" dirty="0" err="1"/>
              <a:t>Романовська</a:t>
            </a:r>
            <a:r>
              <a:rPr lang="uk-UA" sz="1800" dirty="0"/>
              <a:t> Софія, 6 клас;</a:t>
            </a:r>
          </a:p>
          <a:p>
            <a:pPr marL="548640" lvl="2" indent="0">
              <a:buNone/>
            </a:pPr>
            <a:r>
              <a:rPr lang="uk-UA" sz="1800" dirty="0" err="1"/>
              <a:t>Суменкін</a:t>
            </a:r>
            <a:r>
              <a:rPr lang="uk-UA" sz="1800" dirty="0"/>
              <a:t> Ярослав, 6 клас;</a:t>
            </a:r>
          </a:p>
          <a:p>
            <a:pPr marL="548640" lvl="2" indent="0">
              <a:buNone/>
            </a:pPr>
            <a:r>
              <a:rPr lang="uk-UA" sz="1800" dirty="0"/>
              <a:t>Ванда Антоніна, 8 клас;</a:t>
            </a:r>
          </a:p>
          <a:p>
            <a:pPr marL="548640" lvl="2" indent="0">
              <a:buNone/>
            </a:pPr>
            <a:r>
              <a:rPr lang="uk-UA" sz="1800" dirty="0" err="1"/>
              <a:t>Ліхван</a:t>
            </a:r>
            <a:r>
              <a:rPr lang="uk-UA" sz="1800" dirty="0"/>
              <a:t> Марія, 8 клас;</a:t>
            </a:r>
          </a:p>
          <a:p>
            <a:pPr marL="548640" lvl="2" indent="0">
              <a:buNone/>
            </a:pPr>
            <a:r>
              <a:rPr lang="uk-UA" sz="1800" dirty="0" err="1"/>
              <a:t>Нечет</a:t>
            </a:r>
            <a:r>
              <a:rPr lang="uk-UA" sz="1800" dirty="0"/>
              <a:t> Олександр, 8 клас;</a:t>
            </a:r>
          </a:p>
          <a:p>
            <a:pPr marL="548640" lvl="2" indent="0">
              <a:buNone/>
            </a:pPr>
            <a:r>
              <a:rPr lang="uk-UA" sz="1800" dirty="0" err="1"/>
              <a:t>Чернявський</a:t>
            </a:r>
            <a:r>
              <a:rPr lang="uk-UA" sz="1800" dirty="0"/>
              <a:t> Данило, 8 клас</a:t>
            </a:r>
            <a:endParaRPr lang="uk-UA" sz="1800" dirty="0" smtClean="0">
              <a:solidFill>
                <a:srgbClr val="FFFF00"/>
              </a:solidFill>
            </a:endParaRPr>
          </a:p>
          <a:p>
            <a:pPr marL="548640" lvl="2" indent="0">
              <a:buNone/>
            </a:pPr>
            <a:r>
              <a:rPr lang="uk-UA" sz="1800" dirty="0" smtClean="0">
                <a:solidFill>
                  <a:srgbClr val="FFFF00"/>
                </a:solidFill>
              </a:rPr>
              <a:t>Кубок воїнів-інтернаціоналістів:</a:t>
            </a:r>
          </a:p>
          <a:p>
            <a:pPr marL="548640" lvl="2" indent="0">
              <a:buNone/>
            </a:pPr>
            <a:r>
              <a:rPr lang="uk-UA" sz="1800" dirty="0" err="1" smtClean="0"/>
              <a:t>Жернакова</a:t>
            </a:r>
            <a:r>
              <a:rPr lang="uk-UA" sz="1800" dirty="0" smtClean="0"/>
              <a:t> </a:t>
            </a:r>
            <a:r>
              <a:rPr lang="uk-UA" sz="1800" dirty="0"/>
              <a:t>Діана, 6 клас;</a:t>
            </a:r>
          </a:p>
          <a:p>
            <a:pPr marL="548640" lvl="2" indent="0">
              <a:buNone/>
            </a:pPr>
            <a:r>
              <a:rPr lang="uk-UA" sz="1800" dirty="0" err="1"/>
              <a:t>Лісанов</a:t>
            </a:r>
            <a:r>
              <a:rPr lang="uk-UA" sz="1800" dirty="0"/>
              <a:t> Роман, 6 клас;</a:t>
            </a:r>
          </a:p>
          <a:p>
            <a:pPr marL="548640" lvl="2" indent="0">
              <a:buNone/>
            </a:pPr>
            <a:r>
              <a:rPr lang="uk-UA" sz="1800" dirty="0" err="1"/>
              <a:t>Суменкін</a:t>
            </a:r>
            <a:r>
              <a:rPr lang="uk-UA" sz="1800" dirty="0"/>
              <a:t> Ярослав, 6 клас;</a:t>
            </a:r>
          </a:p>
          <a:p>
            <a:pPr marL="548640" lvl="2" indent="0">
              <a:buNone/>
            </a:pPr>
            <a:r>
              <a:rPr lang="uk-UA" sz="1800" dirty="0"/>
              <a:t>Ванда Антоніна, 8 клас;</a:t>
            </a:r>
          </a:p>
          <a:p>
            <a:pPr marL="548640" lvl="2" indent="0">
              <a:buNone/>
            </a:pPr>
            <a:r>
              <a:rPr lang="uk-UA" sz="1800" dirty="0" err="1"/>
              <a:t>Нечет</a:t>
            </a:r>
            <a:r>
              <a:rPr lang="uk-UA" sz="1800" dirty="0"/>
              <a:t> Олександр, 8 клас;</a:t>
            </a:r>
          </a:p>
          <a:p>
            <a:pPr marL="548640" lvl="2" indent="0">
              <a:buNone/>
            </a:pPr>
            <a:r>
              <a:rPr lang="uk-UA" sz="1800" dirty="0" err="1"/>
              <a:t>Чернявський</a:t>
            </a:r>
            <a:r>
              <a:rPr lang="uk-UA" sz="1800" dirty="0"/>
              <a:t> Данило, 8 клас;</a:t>
            </a:r>
          </a:p>
          <a:p>
            <a:pPr marL="548640" lvl="2" indent="0">
              <a:buNone/>
            </a:pPr>
            <a:r>
              <a:rPr lang="uk-UA" sz="1800" dirty="0"/>
              <a:t>Малишко Микола, 9 клас.</a:t>
            </a:r>
          </a:p>
          <a:p>
            <a:pPr marL="274320" lvl="1" indent="0">
              <a:buNone/>
            </a:pPr>
            <a:r>
              <a:rPr lang="uk-UA" sz="1800" dirty="0" smtClean="0">
                <a:solidFill>
                  <a:srgbClr val="FFFF00"/>
                </a:solidFill>
              </a:rPr>
              <a:t>Турнір з настільного </a:t>
            </a:r>
            <a:r>
              <a:rPr lang="uk-UA" sz="1800" dirty="0" err="1" smtClean="0">
                <a:solidFill>
                  <a:srgbClr val="FFFF00"/>
                </a:solidFill>
              </a:rPr>
              <a:t>теннісу</a:t>
            </a:r>
            <a:r>
              <a:rPr lang="uk-UA" sz="1800" dirty="0" smtClean="0">
                <a:solidFill>
                  <a:srgbClr val="FFFF00"/>
                </a:solidFill>
              </a:rPr>
              <a:t>:</a:t>
            </a:r>
          </a:p>
          <a:p>
            <a:pPr marL="274320" lvl="1" indent="0">
              <a:buNone/>
            </a:pPr>
            <a:r>
              <a:rPr lang="uk-UA" sz="1800" dirty="0">
                <a:solidFill>
                  <a:srgbClr val="FFFF00"/>
                </a:solidFill>
              </a:rPr>
              <a:t> </a:t>
            </a:r>
            <a:r>
              <a:rPr lang="uk-UA" sz="1800" dirty="0" smtClean="0">
                <a:solidFill>
                  <a:srgbClr val="FFFF00"/>
                </a:solidFill>
              </a:rPr>
              <a:t>     </a:t>
            </a:r>
            <a:r>
              <a:rPr lang="uk-UA" sz="1800" dirty="0" err="1" smtClean="0"/>
              <a:t>Волохов</a:t>
            </a:r>
            <a:r>
              <a:rPr lang="uk-UA" sz="1800" dirty="0" smtClean="0"/>
              <a:t> </a:t>
            </a:r>
            <a:r>
              <a:rPr lang="uk-UA" sz="1800" dirty="0"/>
              <a:t>Іван, 8 клас;</a:t>
            </a:r>
          </a:p>
          <a:p>
            <a:pPr marL="274320" lvl="1" indent="0">
              <a:buNone/>
            </a:pPr>
            <a:r>
              <a:rPr lang="uk-UA" sz="1800" dirty="0"/>
              <a:t>      </a:t>
            </a:r>
            <a:r>
              <a:rPr lang="uk-UA" sz="1800" dirty="0" err="1"/>
              <a:t>Ліхван</a:t>
            </a:r>
            <a:r>
              <a:rPr lang="uk-UA" sz="1800" dirty="0"/>
              <a:t> </a:t>
            </a:r>
            <a:r>
              <a:rPr lang="uk-UA" sz="1800" dirty="0" err="1"/>
              <a:t>марія</a:t>
            </a:r>
            <a:r>
              <a:rPr lang="uk-UA" sz="1800" dirty="0"/>
              <a:t>, 8 клас;</a:t>
            </a:r>
          </a:p>
          <a:p>
            <a:pPr marL="274320" lvl="1" indent="0">
              <a:buNone/>
            </a:pPr>
            <a:r>
              <a:rPr lang="uk-UA" sz="1800" dirty="0"/>
              <a:t>      </a:t>
            </a:r>
            <a:r>
              <a:rPr lang="uk-UA" sz="1800" dirty="0" err="1"/>
              <a:t>Чернявський</a:t>
            </a:r>
            <a:r>
              <a:rPr lang="uk-UA" sz="1800" dirty="0"/>
              <a:t> Данило, 8 клас;</a:t>
            </a:r>
          </a:p>
          <a:p>
            <a:pPr marL="274320" lvl="1" indent="0">
              <a:buNone/>
            </a:pPr>
            <a:r>
              <a:rPr lang="uk-UA" sz="1800" dirty="0"/>
              <a:t>       Волков Дмитро, 9 клас </a:t>
            </a:r>
          </a:p>
          <a:p>
            <a:pPr lvl="1"/>
            <a:r>
              <a:rPr lang="uk-UA" sz="1800" dirty="0" err="1" smtClean="0">
                <a:solidFill>
                  <a:srgbClr val="FFFF00"/>
                </a:solidFill>
              </a:rPr>
              <a:t>Піонербол</a:t>
            </a:r>
            <a:r>
              <a:rPr lang="uk-UA" sz="1800" dirty="0" smtClean="0">
                <a:solidFill>
                  <a:srgbClr val="FFFF00"/>
                </a:solidFill>
              </a:rPr>
              <a:t>: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Сегеда</a:t>
            </a:r>
            <a:r>
              <a:rPr lang="uk-UA" sz="1800" dirty="0" smtClean="0"/>
              <a:t> Іван, 6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Лісанов</a:t>
            </a:r>
            <a:r>
              <a:rPr lang="uk-UA" sz="1800" dirty="0" smtClean="0"/>
              <a:t> Роман, 6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Муравський Павло, 8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Дашко</a:t>
            </a:r>
            <a:r>
              <a:rPr lang="uk-UA" sz="1800" dirty="0" smtClean="0"/>
              <a:t> Павло, 8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Ліхван</a:t>
            </a:r>
            <a:r>
              <a:rPr lang="uk-UA" sz="1800" dirty="0" smtClean="0"/>
              <a:t> Марія, 8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Чернявський</a:t>
            </a:r>
            <a:r>
              <a:rPr lang="uk-UA" sz="1800" dirty="0" smtClean="0"/>
              <a:t> Данило, 8 клас;</a:t>
            </a:r>
          </a:p>
          <a:p>
            <a:pPr marL="274320" lvl="1" indent="0">
              <a:buNone/>
            </a:pPr>
            <a:r>
              <a:rPr lang="uk-UA" sz="1800" dirty="0" smtClean="0"/>
              <a:t>      </a:t>
            </a:r>
            <a:r>
              <a:rPr lang="uk-UA" sz="1800" dirty="0" err="1" smtClean="0"/>
              <a:t>Шевякова</a:t>
            </a:r>
            <a:r>
              <a:rPr lang="uk-UA" sz="1800" dirty="0" smtClean="0"/>
              <a:t> Дарина, 8 клас</a:t>
            </a:r>
          </a:p>
          <a:p>
            <a:pPr marL="274320" lvl="1" indent="0">
              <a:buNone/>
            </a:pPr>
            <a:r>
              <a:rPr lang="uk-UA" sz="1300" dirty="0"/>
              <a:t> </a:t>
            </a:r>
            <a:r>
              <a:rPr lang="uk-UA" sz="1300" dirty="0" smtClean="0"/>
              <a:t>     </a:t>
            </a:r>
          </a:p>
          <a:p>
            <a:pPr marL="822960" lvl="3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331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C000"/>
                </a:solidFill>
                <a:latin typeface="AA Clobberin Time Smooth" panose="020B0500000000000000" pitchFamily="34" charset="-52"/>
              </a:rPr>
              <a:t>Робота з </a:t>
            </a:r>
            <a:r>
              <a:rPr lang="uk-UA" dirty="0" err="1">
                <a:solidFill>
                  <a:srgbClr val="FFC000"/>
                </a:solidFill>
                <a:latin typeface="AA Clobberin Time Smooth" panose="020B0500000000000000" pitchFamily="34" charset="-52"/>
              </a:rPr>
              <a:t>учями</a:t>
            </a:r>
            <a:r>
              <a:rPr lang="uk-UA" dirty="0">
                <a:solidFill>
                  <a:srgbClr val="FFC000"/>
                </a:solidFill>
                <a:latin typeface="AA Clobberin Time Smooth" panose="020B0500000000000000" pitchFamily="34" charset="-52"/>
              </a:rPr>
              <a:t> соціальних категорій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076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>
              <a:solidFill>
                <a:srgbClr val="FFC000"/>
              </a:solidFill>
              <a:latin typeface="AA Clobberin Time Smooth" panose="020B0500000000000000" pitchFamily="34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American Captain" pitchFamily="2" charset="0"/>
              </a:rPr>
              <a:t>В І семестрі в школі навчалося:</a:t>
            </a:r>
          </a:p>
          <a:p>
            <a:r>
              <a:rPr lang="uk-UA" sz="2800" dirty="0" smtClean="0">
                <a:solidFill>
                  <a:srgbClr val="FFC000"/>
                </a:solidFill>
                <a:latin typeface="American Captain" pitchFamily="2" charset="0"/>
              </a:rPr>
              <a:t>3</a:t>
            </a:r>
            <a:r>
              <a:rPr lang="uk-UA" sz="2800" dirty="0" smtClean="0">
                <a:latin typeface="American Captain" pitchFamily="2" charset="0"/>
              </a:rPr>
              <a:t> дитини з інвалідністю;</a:t>
            </a:r>
          </a:p>
          <a:p>
            <a:r>
              <a:rPr lang="uk-UA" sz="2800" dirty="0" smtClean="0">
                <a:solidFill>
                  <a:srgbClr val="FFC000"/>
                </a:solidFill>
                <a:latin typeface="American Captain" pitchFamily="2" charset="0"/>
              </a:rPr>
              <a:t>3</a:t>
            </a:r>
            <a:r>
              <a:rPr lang="uk-UA" sz="2800" dirty="0" smtClean="0">
                <a:latin typeface="American Captain" pitchFamily="2" charset="0"/>
              </a:rPr>
              <a:t> дитини, позбавлені батьківського піклування та сироти;</a:t>
            </a:r>
          </a:p>
          <a:p>
            <a:r>
              <a:rPr lang="uk-UA" sz="2800" dirty="0" smtClean="0">
                <a:solidFill>
                  <a:srgbClr val="FFC000"/>
                </a:solidFill>
                <a:latin typeface="American Captain" pitchFamily="2" charset="0"/>
              </a:rPr>
              <a:t>4</a:t>
            </a:r>
            <a:r>
              <a:rPr lang="uk-UA" sz="2800" dirty="0" smtClean="0">
                <a:latin typeface="American Captain" pitchFamily="2" charset="0"/>
              </a:rPr>
              <a:t> дитини, чиї батьки є учасниками АТО;</a:t>
            </a:r>
          </a:p>
          <a:p>
            <a:r>
              <a:rPr lang="uk-UA" sz="2800" dirty="0" smtClean="0">
                <a:solidFill>
                  <a:srgbClr val="FFC000"/>
                </a:solidFill>
                <a:latin typeface="American Captain" pitchFamily="2" charset="0"/>
              </a:rPr>
              <a:t>З000</a:t>
            </a:r>
            <a:r>
              <a:rPr lang="uk-UA" sz="2800" dirty="0" smtClean="0">
                <a:latin typeface="American Captain" pitchFamily="2" charset="0"/>
              </a:rPr>
              <a:t> дитини з багатодітних сімей;</a:t>
            </a:r>
          </a:p>
          <a:p>
            <a:r>
              <a:rPr lang="uk-UA" sz="2800" dirty="0" smtClean="0">
                <a:solidFill>
                  <a:srgbClr val="FFC000"/>
                </a:solidFill>
                <a:latin typeface="American Captain" pitchFamily="2" charset="0"/>
              </a:rPr>
              <a:t>8</a:t>
            </a:r>
            <a:r>
              <a:rPr lang="uk-UA" sz="2800" dirty="0" smtClean="0">
                <a:latin typeface="American Captain" pitchFamily="2" charset="0"/>
              </a:rPr>
              <a:t> дітей з малозабезпечених сімей</a:t>
            </a:r>
            <a:endParaRPr lang="ru-RU" sz="2800" dirty="0">
              <a:latin typeface="American Capt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58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  <a:latin typeface="AA Clobberin Time Smooth" panose="020B0500000000000000" pitchFamily="34" charset="-52"/>
              </a:rPr>
              <a:t>Навчальна робота</a:t>
            </a:r>
            <a:endParaRPr lang="ru-RU" dirty="0">
              <a:solidFill>
                <a:srgbClr val="FFC000"/>
              </a:solidFill>
              <a:latin typeface="AA Clobberin Time Smooth" panose="020B0500000000000000" pitchFamily="34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9428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latin typeface="American Captain" pitchFamily="2" charset="0"/>
              </a:rPr>
              <a:t>Такі категорії, як підопічні, малозабезпечені, учні батьків, які є учасниками АТО були забезпечені безкоштовним харчуванням та новорічними подарунками. Учениця 5 класу, </a:t>
            </a:r>
            <a:r>
              <a:rPr lang="uk-UA" sz="3600" dirty="0" smtClean="0">
                <a:solidFill>
                  <a:srgbClr val="FFFF00"/>
                </a:solidFill>
                <a:latin typeface="American Captain" pitchFamily="2" charset="0"/>
              </a:rPr>
              <a:t>Глєбова Юлія</a:t>
            </a:r>
            <a:r>
              <a:rPr lang="uk-UA" sz="3600" dirty="0" smtClean="0">
                <a:latin typeface="American Captain" pitchFamily="2" charset="0"/>
              </a:rPr>
              <a:t>, яка знаходиться під опікою, відвідала виставу до Дня Святого Миколая в м. Дніпро.</a:t>
            </a:r>
            <a:endParaRPr lang="ru-RU" sz="3600" dirty="0">
              <a:latin typeface="American Capt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58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>
                <a:latin typeface="AA Clobberin Time Smooth" panose="020B0500000000000000" pitchFamily="34" charset="-52"/>
              </a:rPr>
              <a:t>На  вивчення предметів навчального плану в </a:t>
            </a:r>
            <a:r>
              <a:rPr lang="uk-UA" sz="2400" dirty="0" smtClean="0">
                <a:latin typeface="AA Clobberin Time Smooth" panose="020B0500000000000000" pitchFamily="34" charset="-52"/>
              </a:rPr>
              <a:t>І семестрі 2018-2019 </a:t>
            </a:r>
            <a:r>
              <a:rPr lang="uk-UA" sz="2400" dirty="0">
                <a:latin typeface="AA Clobberin Time Smooth" panose="020B0500000000000000" pitchFamily="34" charset="-52"/>
              </a:rPr>
              <a:t>навчальному році </a:t>
            </a:r>
            <a:r>
              <a:rPr lang="uk-UA" sz="2400" dirty="0" smtClean="0">
                <a:latin typeface="AA Clobberin Time Smooth" panose="020B0500000000000000" pitchFamily="34" charset="-52"/>
              </a:rPr>
              <a:t>на тиждень було виділено: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AA Clobberin Time Smooth" panose="020B0500000000000000" pitchFamily="34" charset="-52"/>
              </a:rPr>
              <a:t>1 клас НУШ – 23 години;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AA Clobberin Time Smooth" panose="020B0500000000000000" pitchFamily="34" charset="-52"/>
              </a:rPr>
              <a:t>2-4 класи 77 годин;</a:t>
            </a:r>
          </a:p>
          <a:p>
            <a:r>
              <a:rPr lang="uk-UA" sz="2400" dirty="0" smtClean="0">
                <a:solidFill>
                  <a:srgbClr val="FFFF00"/>
                </a:solidFill>
                <a:latin typeface="AA Clobberin Time Smooth" panose="020B0500000000000000" pitchFamily="34" charset="-52"/>
              </a:rPr>
              <a:t>5-9 класи – 137 годин;</a:t>
            </a: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  <a:latin typeface="AA Clobberin Time Smooth" panose="020B0500000000000000" pitchFamily="34" charset="-52"/>
              </a:rPr>
              <a:t>Разом - 237 годин.</a:t>
            </a:r>
          </a:p>
          <a:p>
            <a:pPr>
              <a:buNone/>
            </a:pPr>
            <a:r>
              <a:rPr lang="uk-UA" sz="2400" dirty="0" smtClean="0">
                <a:solidFill>
                  <a:srgbClr val="FF0000"/>
                </a:solidFill>
                <a:latin typeface="AA Clobberin Time Smooth" panose="020B0500000000000000" pitchFamily="34" charset="-52"/>
              </a:rPr>
              <a:t> </a:t>
            </a:r>
            <a:r>
              <a:rPr lang="uk-UA" sz="2400" dirty="0">
                <a:latin typeface="AA Clobberin Time Smooth" panose="020B0500000000000000" pitchFamily="34" charset="-52"/>
              </a:rPr>
              <a:t>Із них </a:t>
            </a:r>
            <a:r>
              <a:rPr lang="uk-UA" sz="2400" dirty="0" smtClean="0">
                <a:latin typeface="AA Clobberin Time Smooth" panose="020B0500000000000000" pitchFamily="34" charset="-52"/>
              </a:rPr>
              <a:t>11,5 </a:t>
            </a:r>
            <a:r>
              <a:rPr lang="uk-UA" sz="2400" dirty="0">
                <a:latin typeface="AA Clobberin Time Smooth" panose="020B0500000000000000" pitchFamily="34" charset="-52"/>
              </a:rPr>
              <a:t>години - на  </a:t>
            </a:r>
            <a:r>
              <a:rPr lang="uk-UA" sz="2400" dirty="0" smtClean="0">
                <a:latin typeface="AA Clobberin Time Smooth" panose="020B0500000000000000" pitchFamily="34" charset="-52"/>
              </a:rPr>
              <a:t>індивідуальні </a:t>
            </a:r>
            <a:r>
              <a:rPr lang="uk-UA" sz="2400" dirty="0" err="1" smtClean="0">
                <a:latin typeface="AA Clobberin Time Smooth" panose="020B0500000000000000" pitchFamily="34" charset="-52"/>
              </a:rPr>
              <a:t>занятя</a:t>
            </a:r>
            <a:r>
              <a:rPr lang="uk-UA" sz="2400" dirty="0" smtClean="0">
                <a:latin typeface="AA Clobberin Time Smooth" panose="020B0500000000000000" pitchFamily="34" charset="-52"/>
              </a:rPr>
              <a:t> учнів </a:t>
            </a:r>
            <a:r>
              <a:rPr lang="uk-UA" sz="2400" dirty="0">
                <a:latin typeface="AA Clobberin Time Smooth" panose="020B0500000000000000" pitchFamily="34" charset="-52"/>
              </a:rPr>
              <a:t>середньої ланки.</a:t>
            </a:r>
            <a:endParaRPr lang="ru-RU" sz="2400" dirty="0">
              <a:latin typeface="AA Clobberin Time Smooth" panose="020B0500000000000000" pitchFamily="34" charset="-52"/>
            </a:endParaRPr>
          </a:p>
          <a:p>
            <a:r>
              <a:rPr lang="uk-UA" sz="2400" dirty="0">
                <a:latin typeface="AA Clobberin Time Smooth" panose="020B0500000000000000" pitchFamily="34" charset="-52"/>
              </a:rPr>
              <a:t>  </a:t>
            </a:r>
            <a:r>
              <a:rPr lang="uk-UA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A Clobberin Time Smooth" panose="020B0500000000000000" pitchFamily="34" charset="-52"/>
              </a:rPr>
              <a:t>Навчальний  план  виконано,  варіативна  складова  реалізована  повністю.</a:t>
            </a:r>
            <a:endParaRPr lang="ru-RU" sz="2400" dirty="0">
              <a:latin typeface="AA Clobberin Time Smooth" panose="020B0500000000000000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6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785296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American Captain" pitchFamily="2" charset="0"/>
              </a:rPr>
              <a:t/>
            </a:r>
            <a:br>
              <a:rPr lang="uk-UA" sz="3200" dirty="0" smtClean="0">
                <a:latin typeface="American Captain" pitchFamily="2" charset="0"/>
              </a:rPr>
            </a:br>
            <a:r>
              <a:rPr lang="uk-UA" sz="3200" dirty="0" smtClean="0">
                <a:latin typeface="American Captain" pitchFamily="2" charset="0"/>
              </a:rPr>
              <a:t>На кінець І семестру </a:t>
            </a:r>
            <a:r>
              <a:rPr lang="uk-UA" sz="3200" dirty="0">
                <a:latin typeface="American Captain" pitchFamily="2" charset="0"/>
              </a:rPr>
              <a:t>в  </a:t>
            </a:r>
            <a:r>
              <a:rPr lang="uk-UA" sz="3200" dirty="0" smtClean="0">
                <a:latin typeface="American Captain" pitchFamily="2" charset="0"/>
              </a:rPr>
              <a:t>8 класах школи</a:t>
            </a:r>
            <a:r>
              <a:rPr lang="uk-UA" sz="3200" dirty="0">
                <a:latin typeface="American Captain" pitchFamily="2" charset="0"/>
              </a:rPr>
              <a:t>  навчалося 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125</a:t>
            </a:r>
            <a:r>
              <a:rPr lang="uk-UA" sz="3200" dirty="0" smtClean="0">
                <a:latin typeface="American Captain" pitchFamily="2" charset="0"/>
              </a:rPr>
              <a:t> учнів: </a:t>
            </a:r>
            <a:r>
              <a:rPr lang="uk-UA" sz="3200" dirty="0">
                <a:latin typeface="American Captain" pitchFamily="2" charset="0"/>
              </a:rPr>
              <a:t>  </a:t>
            </a:r>
            <a:r>
              <a:rPr lang="uk-UA" sz="3200" dirty="0" smtClean="0">
                <a:latin typeface="American Captain" pitchFamily="2" charset="0"/>
              </a:rPr>
              <a:t/>
            </a:r>
            <a:br>
              <a:rPr lang="uk-UA" sz="3200" dirty="0" smtClean="0">
                <a:latin typeface="American Captain" pitchFamily="2" charset="0"/>
              </a:rPr>
            </a:br>
            <a:r>
              <a:rPr lang="uk-UA" sz="3200" dirty="0" smtClean="0">
                <a:latin typeface="American Captain" pitchFamily="2" charset="0"/>
              </a:rPr>
              <a:t> </a:t>
            </a:r>
            <a:r>
              <a:rPr lang="uk-UA" sz="3200" dirty="0">
                <a:latin typeface="American Captain" pitchFamily="2" charset="0"/>
              </a:rPr>
              <a:t>1-4 кл. –</a:t>
            </a:r>
            <a:r>
              <a:rPr lang="uk-UA" sz="3200" dirty="0">
                <a:solidFill>
                  <a:srgbClr val="FFFF00"/>
                </a:solidFill>
                <a:latin typeface="American Captain" pitchFamily="2" charset="0"/>
              </a:rPr>
              <a:t>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67 </a:t>
            </a:r>
            <a:r>
              <a:rPr lang="uk-UA" sz="3200" dirty="0" smtClean="0">
                <a:latin typeface="American Captain" pitchFamily="2" charset="0"/>
              </a:rPr>
              <a:t>учнів;</a:t>
            </a:r>
            <a:br>
              <a:rPr lang="uk-UA" sz="3200" dirty="0" smtClean="0">
                <a:latin typeface="American Captain" pitchFamily="2" charset="0"/>
              </a:rPr>
            </a:br>
            <a:r>
              <a:rPr lang="uk-UA" sz="3200" dirty="0" smtClean="0">
                <a:latin typeface="American Captain" pitchFamily="2" charset="0"/>
              </a:rPr>
              <a:t>  </a:t>
            </a:r>
            <a:r>
              <a:rPr lang="uk-UA" sz="3200" dirty="0">
                <a:latin typeface="American Captain" pitchFamily="2" charset="0"/>
              </a:rPr>
              <a:t>5 -9 кл. –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58</a:t>
            </a:r>
            <a:r>
              <a:rPr lang="uk-UA" sz="3200" dirty="0" smtClean="0">
                <a:latin typeface="American Captain" pitchFamily="2" charset="0"/>
              </a:rPr>
              <a:t> </a:t>
            </a:r>
            <a:r>
              <a:rPr lang="uk-UA" sz="3200" dirty="0">
                <a:latin typeface="American Captain" pitchFamily="2" charset="0"/>
              </a:rPr>
              <a:t>учнів.</a:t>
            </a:r>
            <a:r>
              <a:rPr lang="ru-RU" sz="3200" dirty="0">
                <a:latin typeface="American Captain" pitchFamily="2" charset="0"/>
              </a:rPr>
              <a:t/>
            </a:r>
            <a:br>
              <a:rPr lang="ru-RU" sz="3200" dirty="0">
                <a:latin typeface="American Captain" pitchFamily="2" charset="0"/>
              </a:rPr>
            </a:br>
            <a:endParaRPr lang="ru-RU" sz="3200" dirty="0">
              <a:latin typeface="American Captain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701158"/>
            <a:ext cx="10058400" cy="3333881"/>
          </a:xfrm>
        </p:spPr>
        <p:txBody>
          <a:bodyPr>
            <a:normAutofit/>
          </a:bodyPr>
          <a:lstStyle/>
          <a:p>
            <a:r>
              <a:rPr lang="uk-UA" sz="2000" dirty="0" smtClean="0"/>
              <a:t>19</a:t>
            </a:r>
            <a:r>
              <a:rPr lang="uk-UA" sz="2000" i="1" dirty="0" smtClean="0"/>
              <a:t> </a:t>
            </a:r>
            <a:r>
              <a:rPr lang="uk-UA" sz="2000" dirty="0"/>
              <a:t>учнів 1-го класу оцінювались вербально, навчальні досягнення учнів 2-4-х класів оцінювалися за 12-бальною шкалою. </a:t>
            </a:r>
            <a:endParaRPr lang="uk-UA" sz="2000" dirty="0" smtClean="0"/>
          </a:p>
          <a:p>
            <a:r>
              <a:rPr lang="uk-UA" sz="2000" dirty="0" smtClean="0">
                <a:solidFill>
                  <a:srgbClr val="FFFF00"/>
                </a:solidFill>
              </a:rPr>
              <a:t>І семестр на </a:t>
            </a:r>
            <a:r>
              <a:rPr lang="uk-UA" sz="2000" dirty="0">
                <a:solidFill>
                  <a:srgbClr val="FFFF00"/>
                </a:solidFill>
              </a:rPr>
              <a:t>відмінно закінчили </a:t>
            </a:r>
            <a:r>
              <a:rPr lang="uk-UA" sz="2000" dirty="0" smtClean="0">
                <a:solidFill>
                  <a:srgbClr val="FF0000"/>
                </a:solidFill>
              </a:rPr>
              <a:t>5</a:t>
            </a:r>
            <a:r>
              <a:rPr lang="uk-UA" sz="2000" i="1" dirty="0" smtClean="0"/>
              <a:t> </a:t>
            </a:r>
            <a:r>
              <a:rPr lang="uk-UA" sz="2000" dirty="0"/>
              <a:t>учнів 2-4-х класів, що становить </a:t>
            </a:r>
            <a:r>
              <a:rPr lang="uk-UA" sz="2000" dirty="0" smtClean="0"/>
              <a:t>7,5%, а саме: </a:t>
            </a:r>
            <a:r>
              <a:rPr lang="uk-UA" sz="2000" dirty="0" err="1" smtClean="0"/>
              <a:t>Бочарова</a:t>
            </a:r>
            <a:r>
              <a:rPr lang="uk-UA" sz="2000" dirty="0" smtClean="0"/>
              <a:t> Вероніка (2 клас) Мороз Альона (3 клас</a:t>
            </a:r>
            <a:r>
              <a:rPr lang="uk-UA" sz="2000" dirty="0"/>
              <a:t>), </a:t>
            </a:r>
            <a:r>
              <a:rPr lang="uk-UA" sz="2000" dirty="0" err="1"/>
              <a:t>Жернакова</a:t>
            </a:r>
            <a:r>
              <a:rPr lang="uk-UA" sz="2000" dirty="0"/>
              <a:t> Сніжана </a:t>
            </a:r>
            <a:r>
              <a:rPr lang="uk-UA" sz="2000" dirty="0" smtClean="0"/>
              <a:t>(3 </a:t>
            </a:r>
            <a:r>
              <a:rPr lang="uk-UA" sz="2000" dirty="0"/>
              <a:t>клас), </a:t>
            </a:r>
            <a:r>
              <a:rPr lang="uk-UA" sz="2000" dirty="0" err="1"/>
              <a:t>Говейна</a:t>
            </a:r>
            <a:r>
              <a:rPr lang="uk-UA" sz="2000" dirty="0"/>
              <a:t> Олександра </a:t>
            </a:r>
            <a:r>
              <a:rPr lang="uk-UA" sz="2000" dirty="0" smtClean="0"/>
              <a:t>(3 </a:t>
            </a:r>
            <a:r>
              <a:rPr lang="uk-UA" sz="2000" dirty="0"/>
              <a:t>клас), </a:t>
            </a:r>
            <a:r>
              <a:rPr lang="uk-UA" sz="2000" dirty="0" err="1" smtClean="0"/>
              <a:t>Якимець</a:t>
            </a:r>
            <a:r>
              <a:rPr lang="uk-UA" sz="2000" dirty="0" smtClean="0"/>
              <a:t> </a:t>
            </a:r>
            <a:r>
              <a:rPr lang="uk-UA" sz="2000" dirty="0"/>
              <a:t>Максим </a:t>
            </a:r>
            <a:r>
              <a:rPr lang="uk-UA" sz="2000" dirty="0" smtClean="0"/>
              <a:t>(3 </a:t>
            </a:r>
            <a:r>
              <a:rPr lang="uk-UA" sz="2000" dirty="0"/>
              <a:t>клас</a:t>
            </a:r>
            <a:r>
              <a:rPr lang="uk-UA" sz="2000" dirty="0" smtClean="0"/>
              <a:t>).</a:t>
            </a:r>
            <a:endParaRPr lang="ru-RU" sz="2000" dirty="0"/>
          </a:p>
          <a:p>
            <a:r>
              <a:rPr lang="uk-UA" sz="2000" dirty="0" smtClean="0"/>
              <a:t>27 </a:t>
            </a:r>
            <a:r>
              <a:rPr lang="uk-UA" sz="2000" dirty="0"/>
              <a:t>учнів закінчили </a:t>
            </a:r>
            <a:r>
              <a:rPr lang="uk-UA" sz="2000" dirty="0" smtClean="0"/>
              <a:t>2-4-і класи </a:t>
            </a:r>
            <a:r>
              <a:rPr lang="uk-UA" sz="2000" dirty="0"/>
              <a:t>з достатнім та високим рівнем навчальних досягнень (7-12 балів), що становить </a:t>
            </a:r>
            <a:r>
              <a:rPr lang="uk-UA" sz="2000" dirty="0" smtClean="0"/>
              <a:t>40%.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05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FF00"/>
                </a:solidFill>
                <a:latin typeface="American Captain" pitchFamily="2" charset="0"/>
              </a:rPr>
              <a:t>По класах цей показник складає:</a:t>
            </a:r>
            <a:r>
              <a:rPr lang="ru-RU" dirty="0">
                <a:solidFill>
                  <a:srgbClr val="FFFF00"/>
                </a:solidFill>
                <a:latin typeface="American Captain" pitchFamily="2" charset="0"/>
              </a:rPr>
              <a:t/>
            </a:r>
            <a:br>
              <a:rPr lang="ru-RU" dirty="0">
                <a:solidFill>
                  <a:srgbClr val="FFFF00"/>
                </a:solidFill>
                <a:latin typeface="American Captain" pitchFamily="2" charset="0"/>
              </a:rPr>
            </a:br>
            <a:endParaRPr lang="ru-RU" dirty="0">
              <a:latin typeface="American Captain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FFFF00"/>
                </a:solidFill>
              </a:rPr>
              <a:t>2 клас </a:t>
            </a:r>
            <a:r>
              <a:rPr lang="uk-UA" sz="3600" dirty="0" smtClean="0"/>
              <a:t>– 9 учнів/64% (Вчитель Пилипенко А.Т.)</a:t>
            </a:r>
          </a:p>
          <a:p>
            <a:r>
              <a:rPr lang="uk-UA" sz="3600" dirty="0" smtClean="0">
                <a:solidFill>
                  <a:srgbClr val="FFFF00"/>
                </a:solidFill>
              </a:rPr>
              <a:t>3 </a:t>
            </a:r>
            <a:r>
              <a:rPr lang="uk-UA" sz="3600" dirty="0">
                <a:solidFill>
                  <a:srgbClr val="FFFF00"/>
                </a:solidFill>
              </a:rPr>
              <a:t>клас </a:t>
            </a:r>
            <a:r>
              <a:rPr lang="uk-UA" sz="3600" dirty="0"/>
              <a:t>– </a:t>
            </a:r>
            <a:r>
              <a:rPr lang="uk-UA" sz="3600" dirty="0" smtClean="0"/>
              <a:t>10 учнів/48% </a:t>
            </a:r>
            <a:r>
              <a:rPr lang="uk-UA" sz="3600" dirty="0"/>
              <a:t>(Вчитель </a:t>
            </a:r>
            <a:r>
              <a:rPr lang="uk-UA" sz="3600" dirty="0" err="1"/>
              <a:t>Білошнікова</a:t>
            </a:r>
            <a:r>
              <a:rPr lang="uk-UA" sz="3600" dirty="0"/>
              <a:t> О.В.)</a:t>
            </a:r>
            <a:endParaRPr lang="ru-RU" sz="3600" dirty="0"/>
          </a:p>
          <a:p>
            <a:r>
              <a:rPr lang="uk-UA" sz="3600" dirty="0" smtClean="0">
                <a:solidFill>
                  <a:srgbClr val="FFFF00"/>
                </a:solidFill>
              </a:rPr>
              <a:t>4- </a:t>
            </a:r>
            <a:r>
              <a:rPr lang="uk-UA" sz="3600" dirty="0">
                <a:solidFill>
                  <a:srgbClr val="FFFF00"/>
                </a:solidFill>
              </a:rPr>
              <a:t>клас </a:t>
            </a:r>
            <a:r>
              <a:rPr lang="uk-UA" sz="3600" dirty="0"/>
              <a:t>– 8 </a:t>
            </a:r>
            <a:r>
              <a:rPr lang="uk-UA" sz="3600" dirty="0" smtClean="0"/>
              <a:t>учнів/61,5% </a:t>
            </a:r>
            <a:r>
              <a:rPr lang="uk-UA" sz="3600" dirty="0"/>
              <a:t>(вчитель Воробйова О.М.)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79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3754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American Captain" pitchFamily="2" charset="0"/>
              </a:rPr>
              <a:t/>
            </a:r>
            <a:br>
              <a:rPr lang="uk-UA" dirty="0" smtClean="0">
                <a:latin typeface="American Captain" pitchFamily="2" charset="0"/>
              </a:rPr>
            </a:br>
            <a:r>
              <a:rPr lang="uk-UA" dirty="0" smtClean="0">
                <a:latin typeface="American Captain" pitchFamily="2" charset="0"/>
              </a:rPr>
              <a:t/>
            </a:r>
            <a:br>
              <a:rPr lang="uk-UA" dirty="0" smtClean="0">
                <a:latin typeface="American Captain" pitchFamily="2" charset="0"/>
              </a:rPr>
            </a:br>
            <a:r>
              <a:rPr lang="uk-UA" dirty="0" smtClean="0">
                <a:latin typeface="American Captain" pitchFamily="2" charset="0"/>
              </a:rPr>
              <a:t>В 4 класі успішно пройшов моніторинг рівня знань з </a:t>
            </a:r>
            <a:r>
              <a:rPr lang="uk-UA" dirty="0" smtClean="0">
                <a:solidFill>
                  <a:srgbClr val="FFC000"/>
                </a:solidFill>
                <a:latin typeface="American Captain" pitchFamily="2" charset="0"/>
              </a:rPr>
              <a:t>української мови та літературного читання</a:t>
            </a:r>
            <a:r>
              <a:rPr lang="uk-UA" dirty="0" smtClean="0">
                <a:latin typeface="American Captain" pitchFamily="2" charset="0"/>
              </a:rPr>
              <a:t/>
            </a:r>
            <a:br>
              <a:rPr lang="uk-UA" dirty="0" smtClean="0">
                <a:latin typeface="American Captain" pitchFamily="2" charset="0"/>
              </a:rPr>
            </a:br>
            <a:r>
              <a:rPr lang="uk-UA" dirty="0" smtClean="0">
                <a:latin typeface="American Captain" pitchFamily="2" charset="0"/>
              </a:rPr>
              <a:t/>
            </a:r>
            <a:br>
              <a:rPr lang="uk-UA" dirty="0" smtClean="0">
                <a:latin typeface="American Captain" pitchFamily="2" charset="0"/>
              </a:rPr>
            </a:br>
            <a:r>
              <a:rPr lang="uk-UA" dirty="0" smtClean="0">
                <a:latin typeface="American Captain" pitchFamily="2" charset="0"/>
              </a:rPr>
              <a:t>Результати моніторингу:</a:t>
            </a:r>
            <a:endParaRPr lang="ru-RU" dirty="0">
              <a:latin typeface="American Captain" pitchFamily="2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3227" y="4405203"/>
          <a:ext cx="10058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Учнів</a:t>
                      </a:r>
                      <a:r>
                        <a:rPr lang="uk-UA" baseline="0" dirty="0" smtClean="0"/>
                        <a:t> всього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Писали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Початковий рівень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Середній рівень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Достатній рівень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Високий рівень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 (0%)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(33,3%)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 (66,6%)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 (0%)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027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072733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7612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>
                <a:latin typeface="American Captain" pitchFamily="2" charset="0"/>
              </a:rPr>
              <a:t>У </a:t>
            </a:r>
            <a:r>
              <a:rPr lang="uk-UA" sz="3600" dirty="0" smtClean="0">
                <a:latin typeface="American Captain" pitchFamily="2" charset="0"/>
              </a:rPr>
              <a:t>І семестрі 2018-2019 </a:t>
            </a:r>
            <a:r>
              <a:rPr lang="uk-UA" sz="3600" dirty="0" err="1">
                <a:latin typeface="American Captain" pitchFamily="2" charset="0"/>
              </a:rPr>
              <a:t>н.р</a:t>
            </a:r>
            <a:r>
              <a:rPr lang="uk-UA" sz="3600" dirty="0">
                <a:latin typeface="American Captain" pitchFamily="2" charset="0"/>
              </a:rPr>
              <a:t>. в </a:t>
            </a:r>
            <a:r>
              <a:rPr lang="uk-UA" sz="3600" dirty="0">
                <a:solidFill>
                  <a:srgbClr val="FFFF00"/>
                </a:solidFill>
                <a:latin typeface="American Captain" pitchFamily="2" charset="0"/>
              </a:rPr>
              <a:t>середній ланці (</a:t>
            </a:r>
            <a:r>
              <a:rPr lang="uk-UA" sz="3600" dirty="0" smtClean="0">
                <a:solidFill>
                  <a:srgbClr val="FFFF00"/>
                </a:solidFill>
                <a:latin typeface="American Captain" pitchFamily="2" charset="0"/>
              </a:rPr>
              <a:t>5-9 </a:t>
            </a:r>
            <a:r>
              <a:rPr lang="uk-UA" sz="3600" dirty="0">
                <a:solidFill>
                  <a:srgbClr val="FFFF00"/>
                </a:solidFill>
                <a:latin typeface="American Captain" pitchFamily="2" charset="0"/>
              </a:rPr>
              <a:t>класи) навчався </a:t>
            </a:r>
            <a:r>
              <a:rPr lang="uk-UA" sz="3600" dirty="0" smtClean="0">
                <a:solidFill>
                  <a:srgbClr val="FFFF00"/>
                </a:solidFill>
                <a:latin typeface="American Captain" pitchFamily="2" charset="0"/>
              </a:rPr>
              <a:t>58 учнів. </a:t>
            </a:r>
            <a:r>
              <a:rPr lang="uk-UA" sz="3600" dirty="0" smtClean="0">
                <a:latin typeface="American Captain" pitchFamily="2" charset="0"/>
              </a:rPr>
              <a:t>На відмінно семестр закінчило </a:t>
            </a:r>
            <a:r>
              <a:rPr lang="uk-UA" sz="3600" dirty="0" smtClean="0">
                <a:solidFill>
                  <a:srgbClr val="FFFF00"/>
                </a:solidFill>
                <a:latin typeface="American Captain" pitchFamily="2" charset="0"/>
              </a:rPr>
              <a:t>2</a:t>
            </a:r>
            <a:r>
              <a:rPr lang="uk-UA" sz="3600" dirty="0" smtClean="0">
                <a:latin typeface="American Captain" pitchFamily="2" charset="0"/>
              </a:rPr>
              <a:t> </a:t>
            </a:r>
            <a:r>
              <a:rPr lang="uk-UA" sz="3600" i="1" dirty="0" smtClean="0">
                <a:latin typeface="American Captain" pitchFamily="2" charset="0"/>
              </a:rPr>
              <a:t> </a:t>
            </a:r>
            <a:r>
              <a:rPr lang="uk-UA" sz="3600" dirty="0" smtClean="0">
                <a:latin typeface="American Captain" pitchFamily="2" charset="0"/>
              </a:rPr>
              <a:t>учнів</a:t>
            </a:r>
            <a:r>
              <a:rPr lang="uk-UA" sz="3600" i="1" dirty="0" smtClean="0">
                <a:latin typeface="American Captain" pitchFamily="2" charset="0"/>
              </a:rPr>
              <a:t>:  </a:t>
            </a:r>
            <a:r>
              <a:rPr lang="uk-UA" sz="3600" dirty="0" smtClean="0">
                <a:latin typeface="American Captain" pitchFamily="2" charset="0"/>
              </a:rPr>
              <a:t>Москаленко </a:t>
            </a:r>
            <a:r>
              <a:rPr lang="uk-UA" sz="3600" dirty="0">
                <a:latin typeface="American Captain" pitchFamily="2" charset="0"/>
              </a:rPr>
              <a:t>Поліна </a:t>
            </a:r>
            <a:r>
              <a:rPr lang="uk-UA" sz="3600" dirty="0" smtClean="0">
                <a:latin typeface="American Captain" pitchFamily="2" charset="0"/>
              </a:rPr>
              <a:t>(6 </a:t>
            </a:r>
            <a:r>
              <a:rPr lang="uk-UA" sz="3600" dirty="0">
                <a:latin typeface="American Captain" pitchFamily="2" charset="0"/>
              </a:rPr>
              <a:t>клас), </a:t>
            </a:r>
            <a:r>
              <a:rPr lang="uk-UA" sz="3600" dirty="0" err="1" smtClean="0">
                <a:latin typeface="American Captain" pitchFamily="2" charset="0"/>
              </a:rPr>
              <a:t>Ліхван</a:t>
            </a:r>
            <a:r>
              <a:rPr lang="uk-UA" sz="3600" dirty="0" smtClean="0">
                <a:latin typeface="American Captain" pitchFamily="2" charset="0"/>
              </a:rPr>
              <a:t> Марія (8 </a:t>
            </a:r>
            <a:r>
              <a:rPr lang="uk-UA" sz="3600" dirty="0">
                <a:latin typeface="American Captain" pitchFamily="2" charset="0"/>
              </a:rPr>
              <a:t>клас).</a:t>
            </a:r>
            <a:endParaRPr lang="ru-RU" sz="3600" dirty="0">
              <a:latin typeface="American Captain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838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24</a:t>
            </a:r>
            <a:r>
              <a:rPr lang="uk-UA" sz="3200" dirty="0" smtClean="0">
                <a:latin typeface="American Captain" pitchFamily="2" charset="0"/>
              </a:rPr>
              <a:t> учні закінчили 5-9 класи </a:t>
            </a:r>
            <a:r>
              <a:rPr lang="uk-UA" sz="3200" dirty="0">
                <a:latin typeface="American Captain" pitchFamily="2" charset="0"/>
              </a:rPr>
              <a:t>з достатнім та високим рівнем навчальних досягнень (7-12 балів), що становить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41 </a:t>
            </a:r>
            <a:r>
              <a:rPr lang="uk-UA" sz="3200" dirty="0">
                <a:solidFill>
                  <a:srgbClr val="FFFF00"/>
                </a:solidFill>
                <a:latin typeface="American Captain" pitchFamily="2" charset="0"/>
              </a:rPr>
              <a:t>%</a:t>
            </a:r>
            <a:r>
              <a:rPr lang="uk-UA" sz="3200" dirty="0">
                <a:latin typeface="American Captain" pitchFamily="2" charset="0"/>
              </a:rPr>
              <a:t>. По класах цей показник становить:</a:t>
            </a:r>
            <a:endParaRPr lang="ru-RU" sz="3200" dirty="0">
              <a:latin typeface="American Captain" pitchFamily="2" charset="0"/>
            </a:endParaRPr>
          </a:p>
          <a:p>
            <a:r>
              <a:rPr lang="uk-UA" sz="3200" dirty="0">
                <a:latin typeface="American Captain" pitchFamily="2" charset="0"/>
              </a:rPr>
              <a:t>5 клас –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5</a:t>
            </a:r>
            <a:r>
              <a:rPr lang="uk-UA" sz="3200" dirty="0" smtClean="0">
                <a:latin typeface="American Captain" pitchFamily="2" charset="0"/>
              </a:rPr>
              <a:t> </a:t>
            </a:r>
            <a:r>
              <a:rPr lang="uk-UA" sz="3200" dirty="0">
                <a:latin typeface="American Captain" pitchFamily="2" charset="0"/>
              </a:rPr>
              <a:t>учнів </a:t>
            </a:r>
            <a:r>
              <a:rPr lang="uk-UA" sz="3200" dirty="0" smtClean="0">
                <a:latin typeface="American Captain" pitchFamily="2" charset="0"/>
              </a:rPr>
              <a:t>/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36</a:t>
            </a:r>
            <a:r>
              <a:rPr lang="uk-UA" sz="3200" dirty="0" smtClean="0">
                <a:latin typeface="American Captain" pitchFamily="2" charset="0"/>
              </a:rPr>
              <a:t>%</a:t>
            </a:r>
            <a:endParaRPr lang="ru-RU" sz="3200" dirty="0">
              <a:latin typeface="American Captain" pitchFamily="2" charset="0"/>
            </a:endParaRPr>
          </a:p>
          <a:p>
            <a:r>
              <a:rPr lang="uk-UA" sz="3200" dirty="0" smtClean="0">
                <a:latin typeface="American Captain" pitchFamily="2" charset="0"/>
              </a:rPr>
              <a:t>6 </a:t>
            </a:r>
            <a:r>
              <a:rPr lang="uk-UA" sz="3200" dirty="0">
                <a:latin typeface="American Captain" pitchFamily="2" charset="0"/>
              </a:rPr>
              <a:t>клас –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7</a:t>
            </a:r>
            <a:r>
              <a:rPr lang="uk-UA" sz="3200" dirty="0" smtClean="0">
                <a:latin typeface="American Captain" pitchFamily="2" charset="0"/>
              </a:rPr>
              <a:t> </a:t>
            </a:r>
            <a:r>
              <a:rPr lang="uk-UA" sz="3200" dirty="0">
                <a:latin typeface="American Captain" pitchFamily="2" charset="0"/>
              </a:rPr>
              <a:t>учнів /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47</a:t>
            </a:r>
            <a:r>
              <a:rPr lang="uk-UA" sz="3200" dirty="0" smtClean="0">
                <a:latin typeface="American Captain" pitchFamily="2" charset="0"/>
              </a:rPr>
              <a:t>%</a:t>
            </a:r>
            <a:r>
              <a:rPr lang="uk-UA" sz="3200" dirty="0">
                <a:latin typeface="American Captain" pitchFamily="2" charset="0"/>
              </a:rPr>
              <a:t>	</a:t>
            </a:r>
            <a:endParaRPr lang="ru-RU" sz="3200" dirty="0">
              <a:latin typeface="American Captain" pitchFamily="2" charset="0"/>
            </a:endParaRPr>
          </a:p>
          <a:p>
            <a:r>
              <a:rPr lang="uk-UA" sz="3200" dirty="0">
                <a:latin typeface="American Captain" pitchFamily="2" charset="0"/>
              </a:rPr>
              <a:t>8 клас –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7</a:t>
            </a:r>
            <a:r>
              <a:rPr lang="uk-UA" sz="3200" dirty="0" smtClean="0">
                <a:latin typeface="American Captain" pitchFamily="2" charset="0"/>
              </a:rPr>
              <a:t> учнів/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41</a:t>
            </a:r>
            <a:r>
              <a:rPr lang="uk-UA" sz="3200" dirty="0" smtClean="0">
                <a:latin typeface="American Captain" pitchFamily="2" charset="0"/>
              </a:rPr>
              <a:t>%</a:t>
            </a:r>
          </a:p>
          <a:p>
            <a:r>
              <a:rPr lang="uk-UA" sz="3200" dirty="0" smtClean="0">
                <a:latin typeface="American Captain" pitchFamily="2" charset="0"/>
              </a:rPr>
              <a:t>9 клас – 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5</a:t>
            </a:r>
            <a:r>
              <a:rPr lang="uk-UA" sz="3200" dirty="0" smtClean="0">
                <a:latin typeface="American Captain" pitchFamily="2" charset="0"/>
              </a:rPr>
              <a:t> учнів/</a:t>
            </a:r>
            <a:r>
              <a:rPr lang="uk-UA" sz="3200" dirty="0" smtClean="0">
                <a:solidFill>
                  <a:srgbClr val="FFFF00"/>
                </a:solidFill>
                <a:latin typeface="American Captain" pitchFamily="2" charset="0"/>
              </a:rPr>
              <a:t>42</a:t>
            </a:r>
            <a:r>
              <a:rPr lang="uk-UA" sz="3200" dirty="0" smtClean="0">
                <a:latin typeface="American Captain" pitchFamily="2" charset="0"/>
              </a:rPr>
              <a:t>%</a:t>
            </a:r>
            <a:endParaRPr lang="ru-RU" sz="3200" dirty="0">
              <a:latin typeface="American Captain" pitchFamily="2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2206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293</TotalTime>
  <Words>965</Words>
  <Application>Microsoft Office PowerPoint</Application>
  <PresentationFormat>Произвольный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Савон</vt:lpstr>
      <vt:lpstr>   Аналіз  навчально-виховної роботи школи  за 2018-2019 н.р. </vt:lpstr>
      <vt:lpstr>Навчальна робота</vt:lpstr>
      <vt:lpstr>Слайд 3</vt:lpstr>
      <vt:lpstr> На кінець І семестру в  8 класах школи  навчалося  125 учнів:     1-4 кл. – 67 учнів;   5 -9 кл. – 58 учнів. </vt:lpstr>
      <vt:lpstr>По класах цей показник складає: </vt:lpstr>
      <vt:lpstr>  В 4 класі успішно пройшов моніторинг рівня знань з української мови та літературного читання  Результати моніторингу:</vt:lpstr>
      <vt:lpstr>Слайд 7</vt:lpstr>
      <vt:lpstr>Слайд 8</vt:lpstr>
      <vt:lpstr>Слайд 9</vt:lpstr>
      <vt:lpstr>Слайд 10</vt:lpstr>
      <vt:lpstr>Участь в міських та Всеукраїнських предметних олімпіадах та творчих конкурсах</vt:lpstr>
      <vt:lpstr>Молодша ланка</vt:lpstr>
      <vt:lpstr>Середня ланка Міські олімпіади</vt:lpstr>
      <vt:lpstr> Всеукраїнські інтернет-олімпіади</vt:lpstr>
      <vt:lpstr>Виховна робота</vt:lpstr>
      <vt:lpstr>Міські конкурси</vt:lpstr>
      <vt:lpstr>Також слід відмітити участь учнів школи в міських спортивних заходах; </vt:lpstr>
      <vt:lpstr>Робота з учями соціальних категорій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Аналіз  навчально-виховної роботи школи  за 2018-2019 н.р. </dc:title>
  <dc:creator>Пользователь</dc:creator>
  <cp:lastModifiedBy>Учителям</cp:lastModifiedBy>
  <cp:revision>50</cp:revision>
  <dcterms:created xsi:type="dcterms:W3CDTF">2019-01-06T12:28:55Z</dcterms:created>
  <dcterms:modified xsi:type="dcterms:W3CDTF">2019-01-10T10:09:44Z</dcterms:modified>
</cp:coreProperties>
</file>